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sldIdLst>
    <p:sldId id="256" r:id="rId2"/>
    <p:sldId id="257" r:id="rId3"/>
    <p:sldId id="258" r:id="rId4"/>
    <p:sldId id="261" r:id="rId5"/>
    <p:sldId id="260" r:id="rId6"/>
    <p:sldId id="266" r:id="rId7"/>
    <p:sldId id="262" r:id="rId8"/>
    <p:sldId id="264" r:id="rId9"/>
    <p:sldId id="267" r:id="rId10"/>
    <p:sldId id="263" r:id="rId11"/>
    <p:sldId id="265"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43" d="100"/>
          <a:sy n="43" d="100"/>
        </p:scale>
        <p:origin x="-1092"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F5136CB-E2A7-4003-AA68-5E31D5F693A3}" type="datetimeFigureOut">
              <a:rPr lang="en-GB" smtClean="0"/>
              <a:pPr/>
              <a:t>14/03/2012</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0C3EF9B-4DE3-4D81-922A-2704FD1062A3}" type="slidenum">
              <a:rPr lang="en-GB" smtClean="0"/>
              <a:pPr/>
              <a:t>‹#›</a:t>
            </a:fld>
            <a:endParaRPr lang="en-GB"/>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1</a:t>
            </a:fld>
            <a:endParaRPr lang="en-GB"/>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10</a:t>
            </a:fld>
            <a:endParaRPr lang="en-GB"/>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11</a:t>
            </a:fld>
            <a:endParaRPr lang="en-GB"/>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2</a:t>
            </a:fld>
            <a:endParaRPr lang="en-GB"/>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3</a:t>
            </a:fld>
            <a:endParaRPr lang="en-GB"/>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4</a:t>
            </a:fld>
            <a:endParaRPr lang="en-GB"/>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5</a:t>
            </a:fld>
            <a:endParaRPr lang="en-GB"/>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6</a:t>
            </a:fld>
            <a:endParaRPr lang="en-GB"/>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7</a:t>
            </a:fld>
            <a:endParaRPr lang="en-GB"/>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8</a:t>
            </a:fld>
            <a:endParaRPr lang="en-GB"/>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GB"/>
          </a:p>
        </p:txBody>
      </p:sp>
      <p:sp>
        <p:nvSpPr>
          <p:cNvPr id="4" name="Slide Number Placeholder 3"/>
          <p:cNvSpPr>
            <a:spLocks noGrp="1"/>
          </p:cNvSpPr>
          <p:nvPr>
            <p:ph type="sldNum" sz="quarter" idx="10"/>
          </p:nvPr>
        </p:nvSpPr>
        <p:spPr/>
        <p:txBody>
          <a:bodyPr/>
          <a:lstStyle/>
          <a:p>
            <a:fld id="{00C3EF9B-4DE3-4D81-922A-2704FD1062A3}" type="slidenum">
              <a:rPr lang="en-GB" smtClean="0"/>
              <a:pPr/>
              <a:t>9</a:t>
            </a:fld>
            <a:endParaRPr lang="en-GB"/>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97021AA-D499-4B81-80C2-5CA32A2F2D4F}" type="datetimeFigureOut">
              <a:rPr lang="en-GB" smtClean="0"/>
              <a:pPr/>
              <a:t>14/03/2012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954EA89E-2516-4434-991F-B916A84AB988}" type="slidenum">
              <a:rPr lang="en-GB" smtClean="0"/>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97021AA-D499-4B81-80C2-5CA32A2F2D4F}" type="datetimeFigureOut">
              <a:rPr lang="en-GB" smtClean="0"/>
              <a:pPr/>
              <a:t>14/03/2012</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54EA89E-2516-4434-991F-B916A84AB988}" type="slidenum">
              <a:rPr lang="en-GB" smtClean="0"/>
              <a:pPr/>
              <a:t>‹#›</a:t>
            </a:fld>
            <a:endParaRPr lang="en-GB"/>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l-GR" cap="all" dirty="0"/>
              <a:t>Ο </a:t>
            </a:r>
            <a:r>
              <a:rPr lang="el-GR" cap="all" dirty="0" smtClean="0"/>
              <a:t>ρΟλοΣ </a:t>
            </a:r>
            <a:r>
              <a:rPr lang="el-GR" cap="all" dirty="0"/>
              <a:t>και η </a:t>
            </a:r>
            <a:r>
              <a:rPr lang="el-GR" cap="all" dirty="0" smtClean="0"/>
              <a:t>συνεισφορΑ </a:t>
            </a:r>
            <a:r>
              <a:rPr lang="el-GR" cap="all" dirty="0"/>
              <a:t>των </a:t>
            </a:r>
            <a:r>
              <a:rPr lang="el-GR" cap="all" dirty="0" smtClean="0"/>
              <a:t>γραφιστΩν </a:t>
            </a:r>
            <a:r>
              <a:rPr lang="el-GR" cap="all" dirty="0"/>
              <a:t>προς την </a:t>
            </a:r>
            <a:r>
              <a:rPr lang="el-GR" cap="all" dirty="0" smtClean="0"/>
              <a:t>αειφορΙα</a:t>
            </a:r>
            <a:r>
              <a:rPr lang="en-GB" cap="all" dirty="0"/>
              <a:t/>
            </a:r>
            <a:br>
              <a:rPr lang="en-GB" cap="all" dirty="0"/>
            </a:br>
            <a:endParaRPr lang="en-GB" dirty="0"/>
          </a:p>
        </p:txBody>
      </p:sp>
      <p:sp>
        <p:nvSpPr>
          <p:cNvPr id="3" name="Subtitle 2"/>
          <p:cNvSpPr>
            <a:spLocks noGrp="1"/>
          </p:cNvSpPr>
          <p:nvPr>
            <p:ph type="subTitle" idx="1"/>
          </p:nvPr>
        </p:nvSpPr>
        <p:spPr/>
        <p:txBody>
          <a:bodyPr/>
          <a:lstStyle/>
          <a:p>
            <a:r>
              <a:rPr lang="el-GR" dirty="0" smtClean="0">
                <a:solidFill>
                  <a:schemeClr val="tx1"/>
                </a:solidFill>
              </a:rPr>
              <a:t>Αθηνά Ανδρέου</a:t>
            </a:r>
            <a:endParaRPr lang="en-GB" dirty="0">
              <a:solidFill>
                <a:schemeClr val="tx1"/>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l-GR" sz="4000" b="1" dirty="0" smtClean="0"/>
              <a:t>ΣΚΟΠΟΣ</a:t>
            </a:r>
            <a:endParaRPr lang="en-GB" sz="4000" b="1" dirty="0"/>
          </a:p>
        </p:txBody>
      </p:sp>
      <p:sp>
        <p:nvSpPr>
          <p:cNvPr id="3" name="Content Placeholder 2"/>
          <p:cNvSpPr>
            <a:spLocks noGrp="1"/>
          </p:cNvSpPr>
          <p:nvPr>
            <p:ph idx="1"/>
          </p:nvPr>
        </p:nvSpPr>
        <p:spPr/>
        <p:txBody>
          <a:bodyPr/>
          <a:lstStyle/>
          <a:p>
            <a:r>
              <a:rPr lang="el-GR" dirty="0"/>
              <a:t>Σκοπός είναι η ανακάλυψη και η αποκάλυψη των πολλαπλών διαστάσεων του θέματος σε σχέση με την γραφιστική ώστε να προωθηθεί η πράσινη οικονομία με την δημιουργία καινοτόμων γραφιστικών προϊόντων. </a:t>
            </a:r>
            <a:endParaRPr lang="en-GB"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GB" dirty="0"/>
          </a:p>
        </p:txBody>
      </p:sp>
      <p:sp>
        <p:nvSpPr>
          <p:cNvPr id="3" name="Content Placeholder 2"/>
          <p:cNvSpPr>
            <a:spLocks noGrp="1"/>
          </p:cNvSpPr>
          <p:nvPr>
            <p:ph idx="1"/>
          </p:nvPr>
        </p:nvSpPr>
        <p:spPr/>
        <p:txBody>
          <a:bodyPr>
            <a:normAutofit/>
          </a:bodyPr>
          <a:lstStyle/>
          <a:p>
            <a:pPr>
              <a:buNone/>
            </a:pPr>
            <a:r>
              <a:rPr lang="el-GR" dirty="0" smtClean="0"/>
              <a:t>    Οι σχεδιαστές έχουν την ικανότητα να </a:t>
            </a:r>
            <a:r>
              <a:rPr lang="el-GR" dirty="0" smtClean="0"/>
              <a:t>επικοινωνούν και τελικά να εξαπλώνουν κοινωνικά και οικολογικά μηνύματα στους καταναλωτές και στις επιχειρήσεις. </a:t>
            </a:r>
            <a:r>
              <a:rPr lang="el-GR" b="1" dirty="0" smtClean="0"/>
              <a:t>Μπορεί ο γραφίστας να κάνει την θετική αλλαγή; </a:t>
            </a:r>
            <a:r>
              <a:rPr lang="el-GR" dirty="0" smtClean="0"/>
              <a:t>Το Green Design είναι ο τρόπος που οι σχεδιαστές μπορούν να σκέφτονται για το έργο που </a:t>
            </a:r>
            <a:r>
              <a:rPr lang="el-GR" dirty="0" smtClean="0"/>
              <a:t>δημιουργούν </a:t>
            </a:r>
            <a:r>
              <a:rPr lang="el-GR" sz="2800" dirty="0" smtClean="0"/>
              <a:t>(Dougherty</a:t>
            </a:r>
            <a:r>
              <a:rPr lang="el-GR" sz="2800" dirty="0" smtClean="0"/>
              <a:t>, 2008).</a:t>
            </a:r>
            <a:endParaRPr lang="en-GB" sz="28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95536" y="548680"/>
            <a:ext cx="8229600" cy="1143000"/>
          </a:xfrm>
        </p:spPr>
        <p:txBody>
          <a:bodyPr>
            <a:normAutofit fontScale="90000"/>
          </a:bodyPr>
          <a:lstStyle/>
          <a:p>
            <a:r>
              <a:rPr lang="el-GR" b="1" dirty="0" smtClean="0"/>
              <a:t>ΕΙΣΑΓΩΓΗ </a:t>
            </a:r>
            <a:r>
              <a:rPr lang="en-GB" b="1" dirty="0" smtClean="0"/>
              <a:t/>
            </a:r>
            <a:br>
              <a:rPr lang="en-GB" b="1" dirty="0" smtClean="0"/>
            </a:br>
            <a:endParaRPr lang="en-GB" dirty="0"/>
          </a:p>
        </p:txBody>
      </p:sp>
      <p:sp>
        <p:nvSpPr>
          <p:cNvPr id="3" name="Content Placeholder 2"/>
          <p:cNvSpPr>
            <a:spLocks noGrp="1"/>
          </p:cNvSpPr>
          <p:nvPr>
            <p:ph idx="1"/>
          </p:nvPr>
        </p:nvSpPr>
        <p:spPr/>
        <p:txBody>
          <a:bodyPr>
            <a:normAutofit/>
          </a:bodyPr>
          <a:lstStyle/>
          <a:p>
            <a:r>
              <a:rPr lang="el-GR" sz="3600" dirty="0" smtClean="0"/>
              <a:t>Η </a:t>
            </a:r>
            <a:r>
              <a:rPr lang="el-GR" sz="3600" dirty="0"/>
              <a:t>πτυχιακή μου άσκηση επικεντρώνεται στο ρόλο και τη συνεισφορά των γραφιστών προς την αειφορία. Θα αναφερθώ στη σημασία της αειφορίας και τον λόγο που η αειφορία είναι σημαντική για τους γραφίστες. </a:t>
            </a:r>
            <a:endParaRPr lang="en-GB" sz="3600"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l-GR" sz="4000" b="1" dirty="0" smtClean="0"/>
              <a:t>Ο ΟΡΙΣΜΟΣ ΤΗΣ ΑΕΙΦΟΡΙΑΣ</a:t>
            </a:r>
            <a:endParaRPr lang="en-GB" sz="4000" b="1" dirty="0"/>
          </a:p>
        </p:txBody>
      </p:sp>
      <p:sp>
        <p:nvSpPr>
          <p:cNvPr id="3" name="Content Placeholder 2"/>
          <p:cNvSpPr>
            <a:spLocks noGrp="1"/>
          </p:cNvSpPr>
          <p:nvPr>
            <p:ph idx="1"/>
          </p:nvPr>
        </p:nvSpPr>
        <p:spPr/>
        <p:txBody>
          <a:bodyPr/>
          <a:lstStyle/>
          <a:p>
            <a:r>
              <a:rPr lang="el-GR" sz="3600" dirty="0"/>
              <a:t>Η</a:t>
            </a:r>
            <a:r>
              <a:rPr lang="el-GR" sz="3600" b="1" dirty="0"/>
              <a:t> αειφόρος ανάπτυξη </a:t>
            </a:r>
            <a:r>
              <a:rPr lang="el-GR" sz="3600" dirty="0"/>
              <a:t>ή</a:t>
            </a:r>
            <a:r>
              <a:rPr lang="el-GR" sz="3600" b="1" dirty="0"/>
              <a:t> βιώσιμη ανάπτυξη </a:t>
            </a:r>
            <a:r>
              <a:rPr lang="el-GR" sz="3600" dirty="0"/>
              <a:t>αναφέρεται στην οικονομική ανάπτυξη που σχεδιάζεται και υλοποιείται λαμβάνοντας υπόψη την προστασία του περιβάλλοντος και τη βιωσιμότητα </a:t>
            </a:r>
            <a:r>
              <a:rPr lang="el-GR" sz="2800" dirty="0"/>
              <a:t>(Shedroff, 2009). </a:t>
            </a:r>
            <a:endParaRPr lang="en-GB" sz="2800"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GB"/>
          </a:p>
        </p:txBody>
      </p:sp>
      <p:sp>
        <p:nvSpPr>
          <p:cNvPr id="3" name="Content Placeholder 2"/>
          <p:cNvSpPr>
            <a:spLocks noGrp="1"/>
          </p:cNvSpPr>
          <p:nvPr>
            <p:ph idx="1"/>
          </p:nvPr>
        </p:nvSpPr>
        <p:spPr/>
        <p:txBody>
          <a:bodyPr/>
          <a:lstStyle/>
          <a:p>
            <a:r>
              <a:rPr lang="el-GR" dirty="0"/>
              <a:t>Η αειφορία είναι μια έννοια με περιβαλλοντικές, κοινωνικές και οικονομικές παραμέτρους. Ο αειφόρος </a:t>
            </a:r>
            <a:r>
              <a:rPr lang="el-GR" dirty="0" smtClean="0"/>
              <a:t>σχεδιασμός βασίζεται </a:t>
            </a:r>
            <a:r>
              <a:rPr lang="el-GR" dirty="0"/>
              <a:t>στην </a:t>
            </a:r>
            <a:r>
              <a:rPr lang="el-GR" dirty="0" smtClean="0"/>
              <a:t>οικολογική αποτελεσματικότητα</a:t>
            </a:r>
            <a:r>
              <a:rPr lang="el-GR" dirty="0"/>
              <a:t>, στη σχεδίαση προϊόντων επαναχρησιμοποίησης, στη μείωση σπατάλης χαρτιών και μελανιών, στην ανακύκλωση, στην εξαΰλωση και στη λιγότερη χρήση ενέργειας. </a:t>
            </a:r>
            <a:endParaRPr lang="en-GB"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GB"/>
          </a:p>
        </p:txBody>
      </p:sp>
      <p:sp>
        <p:nvSpPr>
          <p:cNvPr id="3" name="Content Placeholder 2"/>
          <p:cNvSpPr>
            <a:spLocks noGrp="1"/>
          </p:cNvSpPr>
          <p:nvPr>
            <p:ph idx="1"/>
          </p:nvPr>
        </p:nvSpPr>
        <p:spPr>
          <a:xfrm>
            <a:off x="457200" y="1052736"/>
            <a:ext cx="8435280" cy="5328592"/>
          </a:xfrm>
        </p:spPr>
        <p:txBody>
          <a:bodyPr>
            <a:normAutofit fontScale="92500"/>
          </a:bodyPr>
          <a:lstStyle/>
          <a:p>
            <a:r>
              <a:rPr lang="el-GR" sz="3500" dirty="0" smtClean="0"/>
              <a:t>Εδώ και αρκετά χρόνια, το περιβάλλον και η υπερθέρμανση του πλανήτη μονοπωλούν τις συζητήσεις όλων μας. </a:t>
            </a:r>
            <a:r>
              <a:rPr lang="el-GR" sz="3500" b="1" dirty="0" smtClean="0"/>
              <a:t>Όμως, τι σχέση μπορούν να έχουν οι γραφικές τέχνες με την αύξηση της θερμοκρασίας και τη μόλυνση του περιβάλλοντος; </a:t>
            </a:r>
            <a:r>
              <a:rPr lang="el-GR" sz="3500" dirty="0" smtClean="0"/>
              <a:t>Δυστυχώς, με τον τρόπο που λειτούργησαν μέχρι σήμερα, οι γραφικές τέχνες είναι από τις βιομηχανίες που επιδρούν αρνητικά στο περιβάλλον, εάν δεν τηρούνται ορισμένοι κανόνες </a:t>
            </a:r>
            <a:r>
              <a:rPr lang="el-GR" sz="3000" dirty="0" smtClean="0"/>
              <a:t>(Ανώνυμος, 2011).</a:t>
            </a:r>
            <a:endParaRPr lang="en-GB" sz="30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GB" dirty="0"/>
          </a:p>
        </p:txBody>
      </p:sp>
      <p:sp>
        <p:nvSpPr>
          <p:cNvPr id="3" name="Content Placeholder 2"/>
          <p:cNvSpPr>
            <a:spLocks noGrp="1"/>
          </p:cNvSpPr>
          <p:nvPr>
            <p:ph idx="1"/>
          </p:nvPr>
        </p:nvSpPr>
        <p:spPr>
          <a:xfrm>
            <a:off x="251520" y="476672"/>
            <a:ext cx="8579296" cy="6381328"/>
          </a:xfrm>
        </p:spPr>
        <p:txBody>
          <a:bodyPr>
            <a:normAutofit fontScale="77500" lnSpcReduction="20000"/>
          </a:bodyPr>
          <a:lstStyle/>
          <a:p>
            <a:r>
              <a:rPr lang="el-GR" sz="3600" dirty="0" smtClean="0"/>
              <a:t>Πάντως το πρόβλημα της μόλυνσης του περιβάλλοντος δεν έχει αφήσει αδιάφορη την βιομηχανία των γραφικών τεχνών. Η βιομηχανία των γραφικών τεχνών έχει πλέον συνειδητοποιήσει την ανάγκη μιας ήδη εφαρμοζόμενης περιβαλλοντολογικής πρακτικής. </a:t>
            </a:r>
            <a:r>
              <a:rPr lang="el-GR" sz="3600" dirty="0" smtClean="0"/>
              <a:t>Έτσι</a:t>
            </a:r>
            <a:r>
              <a:rPr lang="el-GR" sz="3600" dirty="0" smtClean="0"/>
              <a:t>, δεν είναι λίγες οι κατασκευάστριες, αλλά και οι εκτυπωτικές εταιρείες, οι οποίες υιοθετούν επιχειρηματικές πρακτικές που συμβάλλουν στη μείωση της κατανάλωσης ενέργειας, αντιμετωπίζοντας έτσι την επιβάρυνση του περιβάλλοντος. Οι πρακτικές αυτές είναι εύκολο εφαρμόσιμες, ενώ έχει αποδειχθεί στην πράξη ότι σε καμία περίπτωση δεν μειώνουν την ποιότητα του τελικού προϊόντος, του προσδίδουν υπεραξία, αφού σήμερα τα φιλικά προς το περιβάλλον προϊόντα και οι εταιρείες με οικολογική συνείδηση προτιμούνται από τα καταναλωτικό </a:t>
            </a:r>
            <a:r>
              <a:rPr lang="el-GR" sz="3600" dirty="0" smtClean="0"/>
              <a:t>κοινό</a:t>
            </a:r>
            <a:r>
              <a:rPr lang="el-GR" sz="3600" dirty="0" smtClean="0"/>
              <a:t> </a:t>
            </a:r>
            <a:r>
              <a:rPr lang="el-GR" dirty="0" smtClean="0"/>
              <a:t>(Ανώνυμος</a:t>
            </a:r>
            <a:r>
              <a:rPr lang="el-GR" dirty="0" smtClean="0"/>
              <a:t>, 2011).</a:t>
            </a:r>
            <a:endParaRPr lang="en-GB" dirty="0" smtClean="0"/>
          </a:p>
          <a:p>
            <a:endParaRPr lang="en-GB"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55576" y="1052736"/>
            <a:ext cx="8229600" cy="1143000"/>
          </a:xfrm>
        </p:spPr>
        <p:txBody>
          <a:bodyPr>
            <a:noAutofit/>
          </a:bodyPr>
          <a:lstStyle/>
          <a:p>
            <a:pPr algn="l"/>
            <a:r>
              <a:rPr lang="el-GR" sz="3600" b="1" dirty="0" smtClean="0"/>
              <a:t>Η γραφιστική θα συμβάλει στην ανάπτυξη της αειφορίας, με διάφορους τρόπους, όπως:</a:t>
            </a:r>
            <a:br>
              <a:rPr lang="el-GR" sz="3600" b="1" dirty="0" smtClean="0"/>
            </a:br>
            <a:endParaRPr lang="en-GB" sz="3600" dirty="0"/>
          </a:p>
        </p:txBody>
      </p:sp>
      <p:sp>
        <p:nvSpPr>
          <p:cNvPr id="3" name="Content Placeholder 2"/>
          <p:cNvSpPr>
            <a:spLocks noGrp="1"/>
          </p:cNvSpPr>
          <p:nvPr>
            <p:ph idx="1"/>
          </p:nvPr>
        </p:nvSpPr>
        <p:spPr>
          <a:xfrm>
            <a:off x="467544" y="2332037"/>
            <a:ext cx="8229600" cy="4525963"/>
          </a:xfrm>
        </p:spPr>
        <p:txBody>
          <a:bodyPr>
            <a:normAutofit/>
          </a:bodyPr>
          <a:lstStyle/>
          <a:p>
            <a:r>
              <a:rPr lang="el-GR" dirty="0" smtClean="0"/>
              <a:t>με </a:t>
            </a:r>
            <a:r>
              <a:rPr lang="el-GR" dirty="0"/>
              <a:t>το να προωθήσει τη πράσινη οικονομία και αυτό θα γίνει εφικτό με την εμπιστοσύνη του καταναλωτή, με την δημιουργία καινοτόμων προϊόντων (Presenti, 2010</a:t>
            </a:r>
            <a:r>
              <a:rPr lang="el-GR" dirty="0" smtClean="0"/>
              <a:t>).</a:t>
            </a:r>
          </a:p>
          <a:p>
            <a:r>
              <a:rPr lang="el-GR" dirty="0" smtClean="0"/>
              <a:t> </a:t>
            </a:r>
            <a:r>
              <a:rPr lang="el-GR" dirty="0"/>
              <a:t>Με γραφιστικά προϊόντα που θα είναι συμβατά με τις περιβαλλοντικές απαιτήσεις, με νέα προϊόντα που θα επιβαρύνουν λιγότερο το περιβάλλον. </a:t>
            </a:r>
            <a:endParaRPr lang="en-GB"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l-GR" sz="4000" b="1" dirty="0" smtClean="0"/>
              <a:t>ΤΑ ΜΕΛΑΝΙΑ</a:t>
            </a:r>
            <a:endParaRPr lang="en-GB" sz="4000" b="1" dirty="0"/>
          </a:p>
        </p:txBody>
      </p:sp>
      <p:sp>
        <p:nvSpPr>
          <p:cNvPr id="3" name="Content Placeholder 2"/>
          <p:cNvSpPr>
            <a:spLocks noGrp="1"/>
          </p:cNvSpPr>
          <p:nvPr>
            <p:ph idx="1"/>
          </p:nvPr>
        </p:nvSpPr>
        <p:spPr>
          <a:xfrm>
            <a:off x="467544" y="1412776"/>
            <a:ext cx="8229600" cy="4525963"/>
          </a:xfrm>
        </p:spPr>
        <p:txBody>
          <a:bodyPr>
            <a:noAutofit/>
          </a:bodyPr>
          <a:lstStyle/>
          <a:p>
            <a:r>
              <a:rPr lang="el-GR" dirty="0" smtClean="0"/>
              <a:t>Υπάρχουν πολλων ειδών μελάνια, καλά σε ποιότητα κατά την εκτύπωση αλλά και βλαβερά, τόσο για το περιβάλλον όσο και για την ανθρώπινη υγεία. </a:t>
            </a:r>
            <a:endParaRPr lang="el-GR" dirty="0" smtClean="0"/>
          </a:p>
          <a:p>
            <a:r>
              <a:rPr lang="el-GR" dirty="0" smtClean="0"/>
              <a:t>Η βιομηχανία είναι σε θέση να προσφέρει σήμερα νέα ανακυκλώσιμα μελάνια, με βάση από φυτικά έλαια, έναντι του πετρελαίου, των οποίων η επίπτωση στο περιβάλλον είναι ελάχιστη και αφετέρου η ποιότητα τους είναι εξαιρετική.</a:t>
            </a:r>
            <a:endParaRPr lang="en-GB"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l-GR" sz="4000" b="1" dirty="0" smtClean="0"/>
              <a:t>ΤΑ ΧΑΡΤΙΑ</a:t>
            </a:r>
            <a:endParaRPr lang="en-GB" sz="4000" b="1" dirty="0"/>
          </a:p>
        </p:txBody>
      </p:sp>
      <p:sp>
        <p:nvSpPr>
          <p:cNvPr id="3" name="Content Placeholder 2"/>
          <p:cNvSpPr>
            <a:spLocks noGrp="1"/>
          </p:cNvSpPr>
          <p:nvPr>
            <p:ph idx="1"/>
          </p:nvPr>
        </p:nvSpPr>
        <p:spPr/>
        <p:txBody>
          <a:bodyPr>
            <a:normAutofit fontScale="85000" lnSpcReduction="20000"/>
          </a:bodyPr>
          <a:lstStyle/>
          <a:p>
            <a:r>
              <a:rPr lang="el-GR" dirty="0" smtClean="0"/>
              <a:t>Στα </a:t>
            </a:r>
            <a:r>
              <a:rPr lang="el-GR" dirty="0" smtClean="0"/>
              <a:t>κοινά χαρτιά που </a:t>
            </a:r>
            <a:r>
              <a:rPr lang="el-GR" dirty="0" smtClean="0"/>
              <a:t>χρησιμοποιούνται στην </a:t>
            </a:r>
            <a:r>
              <a:rPr lang="el-GR" dirty="0" smtClean="0"/>
              <a:t>εκτύπωση περιοδικών και εμπορικών  </a:t>
            </a:r>
            <a:r>
              <a:rPr lang="el-GR" dirty="0" smtClean="0"/>
              <a:t>φυλλαδίων, χρησιμοποιείτε χλώριο κατά την λεύκανση τους. </a:t>
            </a:r>
          </a:p>
          <a:p>
            <a:r>
              <a:rPr lang="el-GR" dirty="0" smtClean="0"/>
              <a:t>Πέρα </a:t>
            </a:r>
            <a:r>
              <a:rPr lang="el-GR" dirty="0" smtClean="0"/>
              <a:t>από τα κοινά </a:t>
            </a:r>
            <a:r>
              <a:rPr lang="el-GR" dirty="0" smtClean="0"/>
              <a:t>χαρτιά, οι </a:t>
            </a:r>
            <a:r>
              <a:rPr lang="el-GR" dirty="0" smtClean="0"/>
              <a:t>χαρτοβιομηχανίες έχουν προχωρήσει στη διάθεση και οικολογικών χαρτιών, τα οποία όχι μόνο προκύπτουν από ανακύκλωση αλλά κατασκευάζονται από ίνες μη προερχόμενες από ξύλο. Αυτά τα νέα τύπου χαρτιά συνεισφέρουν σημαντικά στην προστασία του περιβάλλοντος, αφού σύμφωνα με έρευνες, η χαρτοβιομηχανία απαιτεί την κοπή 100 εκατ. δέντρων ετησίως για την κάλυψη της ζήτησης από την αγορά μόνο των ΗΠΑ </a:t>
            </a:r>
            <a:endParaRPr lang="en-GB" dirty="0"/>
          </a:p>
        </p:txBody>
      </p:sp>
    </p:spTree>
  </p:cSld>
  <p:clrMapOvr>
    <a:masterClrMapping/>
  </p:clrMapOvr>
</p:sld>
</file>

<file path=ppt/theme/theme1.xml><?xml version="1.0" encoding="utf-8"?>
<a:theme xmlns:a="http://schemas.openxmlformats.org/drawingml/2006/main" name="Office Theme">
  <a:themeElements>
    <a:clrScheme name="Verve">
      <a:dk1>
        <a:sysClr val="windowText" lastClr="000000"/>
      </a:dk1>
      <a:lt1>
        <a:sysClr val="window" lastClr="FFFFFF"/>
      </a:lt1>
      <a:dk2>
        <a:srgbClr val="666666"/>
      </a:dk2>
      <a:lt2>
        <a:srgbClr val="D2D2D2"/>
      </a:lt2>
      <a:accent1>
        <a:srgbClr val="FF388C"/>
      </a:accent1>
      <a:accent2>
        <a:srgbClr val="E40059"/>
      </a:accent2>
      <a:accent3>
        <a:srgbClr val="9C007F"/>
      </a:accent3>
      <a:accent4>
        <a:srgbClr val="68007F"/>
      </a:accent4>
      <a:accent5>
        <a:srgbClr val="005BD3"/>
      </a:accent5>
      <a:accent6>
        <a:srgbClr val="00349E"/>
      </a:accent6>
      <a:hlink>
        <a:srgbClr val="17BBFD"/>
      </a:hlink>
      <a:folHlink>
        <a:srgbClr val="FF79C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Equity</Template>
  <TotalTime>398</TotalTime>
  <Words>632</Words>
  <Application>Microsoft Office PowerPoint</Application>
  <PresentationFormat>On-screen Show (4:3)</PresentationFormat>
  <Paragraphs>32</Paragraphs>
  <Slides>11</Slides>
  <Notes>11</Notes>
  <HiddenSlides>0</HiddenSlides>
  <MMClips>0</MMClips>
  <ScaleCrop>false</ScaleCrop>
  <HeadingPairs>
    <vt:vector size="4" baseType="variant">
      <vt:variant>
        <vt:lpstr>Theme</vt:lpstr>
      </vt:variant>
      <vt:variant>
        <vt:i4>1</vt:i4>
      </vt:variant>
      <vt:variant>
        <vt:lpstr>Slide Titles</vt:lpstr>
      </vt:variant>
      <vt:variant>
        <vt:i4>11</vt:i4>
      </vt:variant>
    </vt:vector>
  </HeadingPairs>
  <TitlesOfParts>
    <vt:vector size="12" baseType="lpstr">
      <vt:lpstr>Office Theme</vt:lpstr>
      <vt:lpstr>Ο ρΟλοΣ και η συνεισφορΑ των γραφιστΩν προς την αειφορΙα </vt:lpstr>
      <vt:lpstr>ΕΙΣΑΓΩΓΗ  </vt:lpstr>
      <vt:lpstr>Ο ΟΡΙΣΜΟΣ ΤΗΣ ΑΕΙΦΟΡΙΑΣ</vt:lpstr>
      <vt:lpstr>Slide 4</vt:lpstr>
      <vt:lpstr>Slide 5</vt:lpstr>
      <vt:lpstr>Slide 6</vt:lpstr>
      <vt:lpstr>Η γραφιστική θα συμβάλει στην ανάπτυξη της αειφορίας, με διάφορους τρόπους, όπως: </vt:lpstr>
      <vt:lpstr>ΤΑ ΜΕΛΑΝΙΑ</vt:lpstr>
      <vt:lpstr>ΤΑ ΧΑΡΤΙΑ</vt:lpstr>
      <vt:lpstr>ΣΚΟΠΟΣ</vt:lpstr>
      <vt:lpstr>Slide 11</vt:lpstr>
    </vt:vector>
  </TitlesOfParts>
  <Company>TOSHIBA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Ο ρόλοΣ και η συνεισφορά των γραφιστών προς την αειφορία </dc:title>
  <dc:creator>athina</dc:creator>
  <cp:lastModifiedBy>athina</cp:lastModifiedBy>
  <cp:revision>41</cp:revision>
  <dcterms:created xsi:type="dcterms:W3CDTF">2012-03-13T17:18:56Z</dcterms:created>
  <dcterms:modified xsi:type="dcterms:W3CDTF">2012-03-14T22:19:31Z</dcterms:modified>
</cp:coreProperties>
</file>

<file path=docProps/thumbnail.jpeg>
</file>